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2" r:id="rId4"/>
    <p:sldId id="258" r:id="rId5"/>
    <p:sldId id="259" r:id="rId6"/>
    <p:sldId id="260" r:id="rId7"/>
    <p:sldId id="261" r:id="rId8"/>
    <p:sldId id="263" r:id="rId9"/>
    <p:sldId id="264" r:id="rId10"/>
    <p:sldId id="265" r:id="rId11"/>
    <p:sldId id="266" r:id="rId12"/>
    <p:sldId id="267" r:id="rId13"/>
    <p:sldId id="269" r:id="rId14"/>
    <p:sldId id="270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71" autoAdjust="0"/>
    <p:restoredTop sz="94660"/>
  </p:normalViewPr>
  <p:slideViewPr>
    <p:cSldViewPr>
      <p:cViewPr varScale="1">
        <p:scale>
          <a:sx n="69" d="100"/>
          <a:sy n="69" d="100"/>
        </p:scale>
        <p:origin x="-138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004C7D26-34A3-4A30-9B95-F6FEBE2D7022}" type="datetimeFigureOut">
              <a:rPr lang="en-US" smtClean="0"/>
              <a:t>2/21/2012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A8CCCCEA-FCD7-4266-A2DD-B93D54CCCB18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4C7D26-34A3-4A30-9B95-F6FEBE2D7022}" type="datetimeFigureOut">
              <a:rPr lang="en-US" smtClean="0"/>
              <a:t>2/21/2012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CCCEA-FCD7-4266-A2DD-B93D54CCCB18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4C7D26-34A3-4A30-9B95-F6FEBE2D7022}" type="datetimeFigureOut">
              <a:rPr lang="en-US" smtClean="0"/>
              <a:t>2/21/2012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CCCEA-FCD7-4266-A2DD-B93D54CCCB18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004C7D26-34A3-4A30-9B95-F6FEBE2D7022}" type="datetimeFigureOut">
              <a:rPr lang="en-US" smtClean="0"/>
              <a:t>2/21/2012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CCCEA-FCD7-4266-A2DD-B93D54CCCB18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004C7D26-34A3-4A30-9B95-F6FEBE2D7022}" type="datetimeFigureOut">
              <a:rPr lang="en-US" smtClean="0"/>
              <a:t>2/21/2012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A8CCCCEA-FCD7-4266-A2DD-B93D54CCCB18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004C7D26-34A3-4A30-9B95-F6FEBE2D7022}" type="datetimeFigureOut">
              <a:rPr lang="en-US" smtClean="0"/>
              <a:t>2/21/2012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A8CCCCEA-FCD7-4266-A2DD-B93D54CCCB18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004C7D26-34A3-4A30-9B95-F6FEBE2D7022}" type="datetimeFigureOut">
              <a:rPr lang="en-US" smtClean="0"/>
              <a:t>2/21/2012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A8CCCCEA-FCD7-4266-A2DD-B93D54CCCB18}" type="slidenum">
              <a:rPr lang="en-US" smtClean="0"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4C7D26-34A3-4A30-9B95-F6FEBE2D7022}" type="datetimeFigureOut">
              <a:rPr lang="en-US" smtClean="0"/>
              <a:t>2/21/2012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CCCEA-FCD7-4266-A2DD-B93D54CCCB18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004C7D26-34A3-4A30-9B95-F6FEBE2D7022}" type="datetimeFigureOut">
              <a:rPr lang="en-US" smtClean="0"/>
              <a:t>2/21/2012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A8CCCCEA-FCD7-4266-A2DD-B93D54CCCB18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004C7D26-34A3-4A30-9B95-F6FEBE2D7022}" type="datetimeFigureOut">
              <a:rPr lang="en-US" smtClean="0"/>
              <a:t>2/21/2012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A8CCCCEA-FCD7-4266-A2DD-B93D54CCCB18}" type="slidenum">
              <a:rPr lang="en-US" smtClean="0"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004C7D26-34A3-4A30-9B95-F6FEBE2D7022}" type="datetimeFigureOut">
              <a:rPr lang="en-US" smtClean="0"/>
              <a:t>2/21/2012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A8CCCCEA-FCD7-4266-A2DD-B93D54CCCB18}" type="slidenum">
              <a:rPr lang="en-US" smtClean="0"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004C7D26-34A3-4A30-9B95-F6FEBE2D7022}" type="datetimeFigureOut">
              <a:rPr lang="en-US" smtClean="0"/>
              <a:t>2/21/2012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A8CCCCEA-FCD7-4266-A2DD-B93D54CCCB18}" type="slidenum">
              <a:rPr lang="en-US" smtClean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Industry Comes of Age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Part 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22509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Inventions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Alexander Graham Bell – telephone (1876)</a:t>
            </a:r>
          </a:p>
          <a:p>
            <a:r>
              <a:rPr lang="en-US" dirty="0" smtClean="0"/>
              <a:t>Thomas Edison – light bulb (1879)</a:t>
            </a:r>
          </a:p>
          <a:p>
            <a:pPr lvl="1"/>
            <a:r>
              <a:rPr lang="en-US" dirty="0" smtClean="0"/>
              <a:t>Phonograph, motion picture machine</a:t>
            </a:r>
          </a:p>
          <a:p>
            <a:pPr lvl="1"/>
            <a:r>
              <a:rPr lang="en-US" dirty="0" smtClean="0"/>
              <a:t>“Wizard of Menlo Park”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533400"/>
            <a:ext cx="1524000" cy="2762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4114800"/>
            <a:ext cx="1866900" cy="2447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037464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Big 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Andrew Carnegie </a:t>
            </a:r>
          </a:p>
          <a:p>
            <a:r>
              <a:rPr lang="en-US" dirty="0" smtClean="0"/>
              <a:t>J.P. Morgan</a:t>
            </a:r>
          </a:p>
          <a:p>
            <a:r>
              <a:rPr lang="en-US" dirty="0" smtClean="0"/>
              <a:t>John D. Rockefeller 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733800"/>
            <a:ext cx="2057400" cy="2571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995" y="228600"/>
            <a:ext cx="2401747" cy="2964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565584"/>
            <a:ext cx="2328862" cy="29081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71047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Carnegie and Morgan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Steel</a:t>
            </a:r>
          </a:p>
          <a:p>
            <a:r>
              <a:rPr lang="en-US" dirty="0" smtClean="0"/>
              <a:t>¼ of world’s</a:t>
            </a:r>
          </a:p>
          <a:p>
            <a:r>
              <a:rPr lang="en-US" dirty="0" smtClean="0"/>
              <a:t>Morgan bought Carnegie out for $400 million</a:t>
            </a:r>
          </a:p>
          <a:p>
            <a:r>
              <a:rPr lang="en-US" dirty="0" smtClean="0"/>
              <a:t>United States Steel 1901</a:t>
            </a:r>
          </a:p>
          <a:p>
            <a:r>
              <a:rPr lang="en-US" dirty="0" smtClean="0"/>
              <a:t>First billion dollar corporation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12484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Rockefeller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Standard Oil Company </a:t>
            </a:r>
            <a:endParaRPr lang="en-US" dirty="0" smtClean="0"/>
          </a:p>
          <a:p>
            <a:r>
              <a:rPr lang="en-US" dirty="0" smtClean="0"/>
              <a:t>95% of all oil refineries in U.S.</a:t>
            </a:r>
          </a:p>
          <a:p>
            <a:r>
              <a:rPr lang="en-US" dirty="0" smtClean="0"/>
              <a:t>Eliminated competition</a:t>
            </a:r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5218" y="1676400"/>
            <a:ext cx="3048000" cy="472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78341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Vertical vs. Horizontal Integration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Vertical</a:t>
            </a:r>
          </a:p>
          <a:p>
            <a:r>
              <a:rPr lang="en-US" dirty="0" smtClean="0"/>
              <a:t>Carnegie (steel)</a:t>
            </a:r>
          </a:p>
          <a:p>
            <a:r>
              <a:rPr lang="en-US" dirty="0" smtClean="0"/>
              <a:t>Combine all phases of production into one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Horizontal</a:t>
            </a:r>
          </a:p>
          <a:p>
            <a:r>
              <a:rPr lang="en-US" dirty="0" smtClean="0"/>
              <a:t>Rockefeller (Oil)</a:t>
            </a:r>
          </a:p>
          <a:p>
            <a:r>
              <a:rPr lang="en-US" dirty="0" smtClean="0"/>
              <a:t>Owning all steps of a process</a:t>
            </a: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3581400"/>
            <a:ext cx="2205037" cy="30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645888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Transcontinental Railroad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Finished in 1869 @ Promontory Point</a:t>
            </a:r>
          </a:p>
          <a:p>
            <a:r>
              <a:rPr lang="en-US" dirty="0" smtClean="0"/>
              <a:t>Union Pacific – Omaha, NE</a:t>
            </a:r>
          </a:p>
          <a:p>
            <a:r>
              <a:rPr lang="en-US" dirty="0" smtClean="0"/>
              <a:t>Central Pacific – California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2474081"/>
            <a:ext cx="1714500" cy="43492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564" y="3581400"/>
            <a:ext cx="5041516" cy="311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33318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Effects of Railroads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Trade with Asia</a:t>
            </a:r>
          </a:p>
          <a:p>
            <a:r>
              <a:rPr lang="en-US" dirty="0" smtClean="0"/>
              <a:t>Domestic Market</a:t>
            </a:r>
          </a:p>
          <a:p>
            <a:r>
              <a:rPr lang="en-US" dirty="0" smtClean="0"/>
              <a:t>Immigration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28590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5" descr="cprr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381000"/>
            <a:ext cx="7686652" cy="6276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4162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5" descr="transcontinental railroad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533400"/>
            <a:ext cx="8153400" cy="6054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33600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28600"/>
            <a:ext cx="8601989" cy="645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495055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Improvements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Steel: Cornelius Vanderbilt</a:t>
            </a:r>
          </a:p>
          <a:p>
            <a:r>
              <a:rPr lang="en-US" dirty="0" smtClean="0"/>
              <a:t>Standard Gauge </a:t>
            </a:r>
          </a:p>
          <a:p>
            <a:r>
              <a:rPr lang="en-US" dirty="0" smtClean="0"/>
              <a:t>Time Zones (1883)</a:t>
            </a:r>
          </a:p>
          <a:p>
            <a:r>
              <a:rPr lang="en-US" dirty="0" smtClean="0"/>
              <a:t>Bessemer Process </a:t>
            </a:r>
          </a:p>
          <a:p>
            <a:pPr lvl="1"/>
            <a:r>
              <a:rPr lang="en-US" dirty="0" smtClean="0"/>
              <a:t>Lowered price of steel and made it easier to make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1752600"/>
            <a:ext cx="2863885" cy="1947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105400"/>
            <a:ext cx="2095500" cy="1571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4675096"/>
            <a:ext cx="2543175" cy="20365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024889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Corruption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“stock watering” – inflating value of company</a:t>
            </a:r>
          </a:p>
          <a:p>
            <a:pPr lvl="1"/>
            <a:r>
              <a:rPr lang="en-US" dirty="0"/>
              <a:t> </a:t>
            </a:r>
            <a:r>
              <a:rPr lang="en-US" dirty="0" smtClean="0"/>
              <a:t>originally applied to cattle</a:t>
            </a:r>
          </a:p>
          <a:p>
            <a:r>
              <a:rPr lang="en-US" dirty="0" smtClean="0"/>
              <a:t>Bribery</a:t>
            </a:r>
          </a:p>
          <a:p>
            <a:r>
              <a:rPr lang="en-US" dirty="0" smtClean="0"/>
              <a:t>“Pools” – agree on a high rate between competing companies to make profit.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837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8229600" cy="1399032"/>
          </a:xfrm>
        </p:spPr>
        <p:txBody>
          <a:bodyPr/>
          <a:lstStyle/>
          <a:p>
            <a:r>
              <a:rPr lang="en-US" dirty="0" smtClean="0"/>
              <a:t>Government Intervention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Wabash v. Illinois (1886)</a:t>
            </a:r>
          </a:p>
          <a:p>
            <a:pPr lvl="1"/>
            <a:r>
              <a:rPr lang="en-US" dirty="0" smtClean="0"/>
              <a:t>Individual states couldn’t regulate interstate commerce</a:t>
            </a:r>
          </a:p>
          <a:p>
            <a:r>
              <a:rPr lang="en-US" dirty="0" smtClean="0"/>
              <a:t>Interstate Commerce Act (1887)</a:t>
            </a:r>
          </a:p>
          <a:p>
            <a:pPr lvl="1"/>
            <a:r>
              <a:rPr lang="en-US" dirty="0" smtClean="0"/>
              <a:t>No pools or rebates</a:t>
            </a:r>
          </a:p>
          <a:p>
            <a:pPr lvl="1"/>
            <a:r>
              <a:rPr lang="en-US" dirty="0" smtClean="0"/>
              <a:t>Publish rates openly</a:t>
            </a:r>
          </a:p>
          <a:p>
            <a:r>
              <a:rPr lang="en-US" dirty="0" smtClean="0"/>
              <a:t>Interstate Commerce Commission (ICC)</a:t>
            </a:r>
          </a:p>
          <a:p>
            <a:pPr lvl="1"/>
            <a:r>
              <a:rPr lang="en-US" dirty="0" smtClean="0"/>
              <a:t>Enforced legislation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3200400"/>
            <a:ext cx="1524000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980093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91</TotalTime>
  <Words>230</Words>
  <Application>Microsoft Office PowerPoint</Application>
  <PresentationFormat>On-screen Show (4:3)</PresentationFormat>
  <Paragraphs>55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Verve</vt:lpstr>
      <vt:lpstr>Industry Comes of Age</vt:lpstr>
      <vt:lpstr>Transcontinental Railroad</vt:lpstr>
      <vt:lpstr>Effects of Railroads</vt:lpstr>
      <vt:lpstr>PowerPoint Presentation</vt:lpstr>
      <vt:lpstr>PowerPoint Presentation</vt:lpstr>
      <vt:lpstr>PowerPoint Presentation</vt:lpstr>
      <vt:lpstr>Improvements</vt:lpstr>
      <vt:lpstr>Corruption</vt:lpstr>
      <vt:lpstr>Government Intervention</vt:lpstr>
      <vt:lpstr>Inventions</vt:lpstr>
      <vt:lpstr>Big 3</vt:lpstr>
      <vt:lpstr>Carnegie and Morgan</vt:lpstr>
      <vt:lpstr>Rockefeller</vt:lpstr>
      <vt:lpstr>Vertical vs. Horizontal Integration</vt:lpstr>
    </vt:vector>
  </TitlesOfParts>
  <Company>Denver Public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Industry Comes of Age</dc:title>
  <dc:creator>DoTS</dc:creator>
  <cp:lastModifiedBy>DoTS</cp:lastModifiedBy>
  <cp:revision>8</cp:revision>
  <dcterms:created xsi:type="dcterms:W3CDTF">2012-02-22T02:14:07Z</dcterms:created>
  <dcterms:modified xsi:type="dcterms:W3CDTF">2012-02-22T03:45:36Z</dcterms:modified>
</cp:coreProperties>
</file>